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69" r:id="rId5"/>
    <p:sldId id="270" r:id="rId6"/>
    <p:sldId id="262" r:id="rId7"/>
    <p:sldId id="271" r:id="rId8"/>
    <p:sldId id="275" r:id="rId9"/>
    <p:sldId id="273" r:id="rId10"/>
    <p:sldId id="276" r:id="rId11"/>
    <p:sldId id="272" r:id="rId12"/>
    <p:sldId id="277" r:id="rId13"/>
    <p:sldId id="278" r:id="rId14"/>
    <p:sldId id="274" r:id="rId15"/>
    <p:sldId id="279" r:id="rId16"/>
    <p:sldId id="280" r:id="rId17"/>
    <p:sldId id="259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Nguyen" initials="AN" lastIdx="1" clrIdx="0">
    <p:extLst>
      <p:ext uri="{19B8F6BF-5375-455C-9EA6-DF929625EA0E}">
        <p15:presenceInfo xmlns:p15="http://schemas.microsoft.com/office/powerpoint/2012/main" userId="S::Andrew.Nguyen@arup.com::24da831a-a27f-4c04-a175-105005cd8a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EA7DB8-2E49-45AF-8C89-2AEA597ED0C1}" v="2" dt="2022-04-06T19:47:21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0T18:00:17.784" idx="1">
    <p:pos x="3818" y="378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:9 Arup 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2846" y="190507"/>
            <a:ext cx="11722100" cy="683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defRPr sz="3200">
                <a:solidFill>
                  <a:schemeClr val="accent2"/>
                </a:solidFill>
                <a:latin typeface="Times New Roman"/>
                <a:cs typeface="Times New Roma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31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  <p:sldLayoutId id="2147483763" r:id="rId12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-roofs-toolkit.webflow.io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7FFF7-0815-4BEB-AF2A-9EE74169A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Cool Roofs Toolkit 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Design and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11970-6DAD-4D3D-BC90-C1D004BD3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FFFFFF">
                    <a:alpha val="75000"/>
                  </a:srgbClr>
                </a:solidFill>
              </a:rPr>
              <a:t>By Andrew Nguyen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37198-AB96-4F89-9FDF-207D888E3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68" r="13370" b="1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8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69DB3-EB42-4299-BAA5-3B2A24D5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Wireframes and interactive mockup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C0B82-E801-450D-8180-0EE348EE2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97" b="32392"/>
          <a:stretch/>
        </p:blipFill>
        <p:spPr>
          <a:xfrm>
            <a:off x="4460484" y="799041"/>
            <a:ext cx="3259948" cy="248751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BFB84-73A8-400D-9C9F-79E5ABAA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32" y="972016"/>
            <a:ext cx="3372551" cy="214157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580C5-345C-4A6C-A418-1809B784F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745" r="-1" b="27858"/>
          <a:stretch/>
        </p:blipFill>
        <p:spPr>
          <a:xfrm>
            <a:off x="4460285" y="3742160"/>
            <a:ext cx="3260346" cy="24875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C8C7F7-7645-40BD-B1C0-D188E10B5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32" y="3860340"/>
            <a:ext cx="3372551" cy="22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4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2BF0C-58DB-4B1A-9B44-FA17F89B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Delivering the solution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340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FAAAE-8ED9-4A20-A6AD-847B67658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Why Webflow?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23AE4-E5AD-429A-8630-35A4BD12E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7" y="1041796"/>
            <a:ext cx="7099491" cy="477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33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22F4-9A36-4A59-B0BA-6D7B13146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3" r="71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FAAAE-8ED9-4A20-A6AD-847B67658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10" y="2324906"/>
            <a:ext cx="3412067" cy="26993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chemeClr val="tx1"/>
                </a:solidFill>
              </a:rPr>
              <a:t>Site and </a:t>
            </a:r>
            <a:r>
              <a:rPr lang="en-US" sz="3600" dirty="0" err="1">
                <a:solidFill>
                  <a:schemeClr val="tx1"/>
                </a:solidFill>
              </a:rPr>
              <a:t>webflow</a:t>
            </a:r>
            <a:r>
              <a:rPr lang="en-US" sz="3600" dirty="0">
                <a:solidFill>
                  <a:schemeClr val="tx1"/>
                </a:solidFill>
              </a:rPr>
              <a:t> walkthrough</a:t>
            </a:r>
            <a:br>
              <a:rPr lang="en-US" sz="3600" dirty="0">
                <a:solidFill>
                  <a:schemeClr val="tx1"/>
                </a:solidFill>
              </a:rPr>
            </a:b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  <a:hlinkClick r:id="rId3"/>
              </a:rPr>
              <a:t>https://cool-roofs-toolkit.webflow.io/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br>
              <a:rPr lang="en-US" sz="3600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0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7DA7-A663-4BE5-8B96-E322A66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11" y="857570"/>
            <a:ext cx="11342577" cy="683948"/>
          </a:xfrm>
        </p:spPr>
        <p:txBody>
          <a:bodyPr/>
          <a:lstStyle/>
          <a:p>
            <a:r>
              <a:rPr lang="en-US" dirty="0"/>
              <a:t>Successes and Lessons Learned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8FF99-611F-49C7-A4CA-DDB8A657A405}"/>
              </a:ext>
            </a:extLst>
          </p:cNvPr>
          <p:cNvSpPr txBox="1"/>
          <p:nvPr/>
        </p:nvSpPr>
        <p:spPr>
          <a:xfrm>
            <a:off x="757084" y="13568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30DF8-4368-476F-B433-D1225D60A162}"/>
              </a:ext>
            </a:extLst>
          </p:cNvPr>
          <p:cNvSpPr txBox="1"/>
          <p:nvPr/>
        </p:nvSpPr>
        <p:spPr>
          <a:xfrm>
            <a:off x="424711" y="2119108"/>
            <a:ext cx="477357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Successes:</a:t>
            </a:r>
          </a:p>
          <a:p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Derived key insights and understanding of feature requirements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User engagement helped internal Arup stakeholders better understand user needs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Developed and refined a hypothesis to measure the project’s success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 allowed for constant incremental iteration from concept to prototype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Showcased the potential value design can have on a project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225D7-1ADB-4703-9DE6-B9B16729F653}"/>
              </a:ext>
            </a:extLst>
          </p:cNvPr>
          <p:cNvSpPr txBox="1"/>
          <p:nvPr/>
        </p:nvSpPr>
        <p:spPr>
          <a:xfrm>
            <a:off x="6664881" y="2119108"/>
            <a:ext cx="477357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Lessons Learned:</a:t>
            </a:r>
          </a:p>
          <a:p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external stakeholders are difficult to reach due to availability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content design should be done upfront for a public-facing project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Ensure that any interviews are recorded for future reference.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Not every solution requires a from-scratch solution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Dread it, run from it, DT still arrives…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41D456B-D410-4B9A-B4A8-32858C525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A66C5-6671-4ACB-A8B6-95931B4CA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009398"/>
            <a:ext cx="6400798" cy="4586182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Comments, questions, feedback?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67BFE-D591-4422-9648-EC369FB5D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6400800" cy="94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582E51-231C-453B-87BB-1DBCED8CF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C4C9A2-7A4B-4BBE-AF93-2143718A8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8808" y="1005841"/>
            <a:ext cx="3749040" cy="458974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For more info reach out to: Andrew Nguyen or Adam Jaffe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6F700B-68A4-40BC-B2C6-BD6385C5E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8808" y="455422"/>
            <a:ext cx="3749040" cy="94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096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1534D-60B5-4B01-8A25-882E17F7A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234" y="1013917"/>
            <a:ext cx="11301984" cy="23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17DA7-A663-4BE5-8B96-E322A66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+mj-lt"/>
                <a:cs typeface="+mj-cs"/>
              </a:rPr>
              <a:t>Project 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0121C-4193-4CF0-A5C6-10006D17DCF5}"/>
              </a:ext>
            </a:extLst>
          </p:cNvPr>
          <p:cNvSpPr txBox="1"/>
          <p:nvPr/>
        </p:nvSpPr>
        <p:spPr>
          <a:xfrm>
            <a:off x="4271491" y="4356066"/>
            <a:ext cx="7240909" cy="2044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The Arup ADE team was asked to design, scope and develop a public-facing repository of information for work done by the community engagement team for the Million Cool Roofs Challenge.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8FF99-611F-49C7-A4CA-DDB8A657A405}"/>
              </a:ext>
            </a:extLst>
          </p:cNvPr>
          <p:cNvSpPr txBox="1"/>
          <p:nvPr/>
        </p:nvSpPr>
        <p:spPr>
          <a:xfrm>
            <a:off x="757084" y="13568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6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5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56" name="Rectangle 7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eyond the Double Diamond: thinking about a better design process model |  by Maciej Lipiec | UX Collective">
            <a:extLst>
              <a:ext uri="{FF2B5EF4-FFF2-40B4-BE49-F238E27FC236}">
                <a16:creationId xmlns:a16="http://schemas.microsoft.com/office/drawing/2014/main" id="{0256DDA2-AB95-4C27-8B09-4807C77D1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8"/>
          <a:stretch/>
        </p:blipFill>
        <p:spPr bwMode="auto">
          <a:xfrm>
            <a:off x="-562688" y="0"/>
            <a:ext cx="130659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8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17DA7-A663-4BE5-8B96-E322A66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5772132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8FF99-611F-49C7-A4CA-DDB8A657A405}"/>
              </a:ext>
            </a:extLst>
          </p:cNvPr>
          <p:cNvSpPr txBox="1"/>
          <p:nvPr/>
        </p:nvSpPr>
        <p:spPr>
          <a:xfrm>
            <a:off x="757084" y="13568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6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2BF0C-58DB-4B1A-9B44-FA17F89B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Discovering the problem space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12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373C64F6-965C-4A4C-8531-CCD45131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9" t="1" r="8677" b="2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18199-0CC6-4CD7-97E6-0527F063B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0" r="3" b="16101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17DA7-A663-4BE5-8B96-E322A66E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+mj-lt"/>
                <a:cs typeface="+mj-cs"/>
              </a:rPr>
              <a:t>Initial onboarding and Generating Assumptions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8FF99-611F-49C7-A4CA-DDB8A657A405}"/>
              </a:ext>
            </a:extLst>
          </p:cNvPr>
          <p:cNvSpPr txBox="1"/>
          <p:nvPr/>
        </p:nvSpPr>
        <p:spPr>
          <a:xfrm>
            <a:off x="757084" y="13568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2BF0C-58DB-4B1A-9B44-FA17F89B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Defining our 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03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B03BCF-53C2-4F78-827D-E6DE86B90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978DA-84E1-40F1-BC5A-19534B82D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01208" cy="8707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2"/>
                </a:solidFill>
              </a:rPr>
              <a:t>Stakeholder interviews and user Stories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FC31B1-C9FB-4110-B34B-BC74D863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945249-DD95-405F-8A51-335F3FE03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EDC20E-2FBC-4FDF-97C1-181B08DC8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4A465-1038-46AE-8BF3-35EBD4700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45" r="-1" b="843"/>
          <a:stretch/>
        </p:blipFill>
        <p:spPr>
          <a:xfrm>
            <a:off x="4290328" y="1830829"/>
            <a:ext cx="7503638" cy="476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8C892-1210-4D40-BBC5-7E0241652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" r="34672" b="-2"/>
          <a:stretch/>
        </p:blipFill>
        <p:spPr>
          <a:xfrm>
            <a:off x="581192" y="2061462"/>
            <a:ext cx="3699935" cy="2140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E304B-4C77-433C-A781-94481A6B0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92" r="-1" b="-1"/>
          <a:stretch/>
        </p:blipFill>
        <p:spPr>
          <a:xfrm>
            <a:off x="581192" y="4459813"/>
            <a:ext cx="3700115" cy="21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0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2BF0C-58DB-4B1A-9B44-FA17F89B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developing the 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1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DD2BC0-D31F-4903-8F54-0F60B9E3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140C5F6-42D5-4D5D-9636-0329EEFBA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4D2EE5-37ED-46E5-88CE-569A5E3FA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" y="935322"/>
            <a:ext cx="4487835" cy="2625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93AB7-96BA-4C72-8153-4E779CCD1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61" y="154529"/>
            <a:ext cx="6898976" cy="3863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EBCEC-790E-47D7-B15E-66B59FD4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" y="4350631"/>
            <a:ext cx="4368589" cy="242456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7E30F7-3253-4621-AB18-6A383D3A3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498" y="4267831"/>
            <a:ext cx="7552502" cy="2590169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78C62-6DFD-4B4B-95FF-114660D66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00" y="5042696"/>
            <a:ext cx="6591957" cy="1037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Initial design and Information Architecture workshop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5829B-9491-4F93-8853-9BCABA78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20158"/>
            <a:ext cx="1218895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F966F2-031A-4EA8-B214-62BED34F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1359" y="-460"/>
            <a:ext cx="9144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185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4B5286B80E7E4285CBB04246EDF4BA" ma:contentTypeVersion="13" ma:contentTypeDescription="Create a new document." ma:contentTypeScope="" ma:versionID="b250ac6dfa5ea9daa82aef88bc609771">
  <xsd:schema xmlns:xsd="http://www.w3.org/2001/XMLSchema" xmlns:xs="http://www.w3.org/2001/XMLSchema" xmlns:p="http://schemas.microsoft.com/office/2006/metadata/properties" xmlns:ns2="90b60594-96a6-4cb9-a763-5fb66c1e3ca1" xmlns:ns3="aac1e769-7fef-474b-806e-b5ac279862dc" targetNamespace="http://schemas.microsoft.com/office/2006/metadata/properties" ma:root="true" ma:fieldsID="1262f6a8a0fdd2ca811353c4b2e35544" ns2:_="" ns3:_="">
    <xsd:import namespace="90b60594-96a6-4cb9-a763-5fb66c1e3ca1"/>
    <xsd:import namespace="aac1e769-7fef-474b-806e-b5ac279862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b60594-96a6-4cb9-a763-5fb66c1e3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1e769-7fef-474b-806e-b5ac279862d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0b60594-96a6-4cb9-a763-5fb66c1e3ca1" xsi:nil="true"/>
  </documentManagement>
</p:properties>
</file>

<file path=customXml/itemProps1.xml><?xml version="1.0" encoding="utf-8"?>
<ds:datastoreItem xmlns:ds="http://schemas.openxmlformats.org/officeDocument/2006/customXml" ds:itemID="{F63CCAEE-76B0-4E3D-BAD3-C2D5500EA6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b60594-96a6-4cb9-a763-5fb66c1e3ca1"/>
    <ds:schemaRef ds:uri="aac1e769-7fef-474b-806e-b5ac279862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90b60594-96a6-4cb9-a763-5fb66c1e3ca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{CC7601C0-3D2C-46CB-AED3-9B59B041B78A}tf33552983_win32</Template>
  <TotalTime>59</TotalTime>
  <Words>250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DividendVTI</vt:lpstr>
      <vt:lpstr>Cool Roofs Toolkit  Design and Development</vt:lpstr>
      <vt:lpstr>Project BACKGROUND</vt:lpstr>
      <vt:lpstr>Process</vt:lpstr>
      <vt:lpstr>Discovering the problem space</vt:lpstr>
      <vt:lpstr>Initial onboarding and Generating Assumptions</vt:lpstr>
      <vt:lpstr>Defining our users</vt:lpstr>
      <vt:lpstr>Stakeholder interviews and user Stories</vt:lpstr>
      <vt:lpstr>developing the design</vt:lpstr>
      <vt:lpstr>Initial design and Information Architecture workshop</vt:lpstr>
      <vt:lpstr>Wireframes and interactive mockup</vt:lpstr>
      <vt:lpstr>Delivering the solution</vt:lpstr>
      <vt:lpstr>Why Webflow?</vt:lpstr>
      <vt:lpstr>Site and webflow walkthrough  https://cool-roofs-toolkit.webflow.io/  </vt:lpstr>
      <vt:lpstr>Successes and Lessons Learned</vt:lpstr>
      <vt:lpstr>Comments, questions, feedback?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Andrew Nguyen</dc:creator>
  <cp:lastModifiedBy>Andrew Nguyen</cp:lastModifiedBy>
  <cp:revision>10</cp:revision>
  <dcterms:created xsi:type="dcterms:W3CDTF">2022-01-11T01:37:52Z</dcterms:created>
  <dcterms:modified xsi:type="dcterms:W3CDTF">2022-04-06T19:47:36Z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0x010100674B5286B80E7E4285CBB04246EDF4BA</vt:lpwstr>
  </property>
  <property fmtid="{D5CDD505-2E9C-101B-9397-08002B2CF9AE}" pid="3" name="MSIP_Label_82fa3fd3-029b-403d-91b4-1dc930cb0e60_Enabled">
    <vt:lpwstr>true</vt:lpwstr>
  </property>
  <property fmtid="{D5CDD505-2E9C-101B-9397-08002B2CF9AE}" pid="4" name="MSIP_Label_82fa3fd3-029b-403d-91b4-1dc930cb0e60_SetDate">
    <vt:lpwstr>2022-01-11T01:37:52Z</vt:lpwstr>
  </property>
  <property fmtid="{D5CDD505-2E9C-101B-9397-08002B2CF9AE}" pid="5" name="MSIP_Label_82fa3fd3-029b-403d-91b4-1dc930cb0e60_Method">
    <vt:lpwstr>Standard</vt:lpwstr>
  </property>
  <property fmtid="{D5CDD505-2E9C-101B-9397-08002B2CF9AE}" pid="6" name="MSIP_Label_82fa3fd3-029b-403d-91b4-1dc930cb0e60_Name">
    <vt:lpwstr>82fa3fd3-029b-403d-91b4-1dc930cb0e60</vt:lpwstr>
  </property>
  <property fmtid="{D5CDD505-2E9C-101B-9397-08002B2CF9AE}" pid="7" name="MSIP_Label_82fa3fd3-029b-403d-91b4-1dc930cb0e60_SiteId">
    <vt:lpwstr>4ae48b41-0137-4599-8661-fc641fe77bea</vt:lpwstr>
  </property>
  <property fmtid="{D5CDD505-2E9C-101B-9397-08002B2CF9AE}" pid="8" name="MSIP_Label_82fa3fd3-029b-403d-91b4-1dc930cb0e60_ActionId">
    <vt:lpwstr>e9097d4a-b7c9-4c09-bc36-ac8645d7b6c9</vt:lpwstr>
  </property>
  <property fmtid="{D5CDD505-2E9C-101B-9397-08002B2CF9AE}" pid="9" name="MSIP_Label_82fa3fd3-029b-403d-91b4-1dc930cb0e60_ContentBits">
    <vt:lpwstr>0</vt:lpwstr>
  </property>
</Properties>
</file>